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4" r:id="rId8"/>
    <p:sldId id="265" r:id="rId9"/>
    <p:sldId id="280" r:id="rId10"/>
    <p:sldId id="263" r:id="rId11"/>
    <p:sldId id="267" r:id="rId12"/>
    <p:sldId id="261" r:id="rId13"/>
    <p:sldId id="266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>
        <c:manualLayout>
          <c:layoutTarget val="inner"/>
          <c:xMode val="edge"/>
          <c:yMode val="edge"/>
          <c:x val="6.3180227471566083E-2"/>
          <c:y val="3.0831228624714813E-2"/>
          <c:w val="0.77113687177991619"/>
          <c:h val="0.84317326500459699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город</c:v>
                </c:pt>
                <c:pt idx="1">
                  <c:v>район</c:v>
                </c:pt>
                <c:pt idx="2">
                  <c:v>округ</c:v>
                </c:pt>
                <c:pt idx="3">
                  <c:v>область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3.7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Столбец2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город</c:v>
                </c:pt>
                <c:pt idx="1">
                  <c:v>район</c:v>
                </c:pt>
                <c:pt idx="2">
                  <c:v>округ</c:v>
                </c:pt>
                <c:pt idx="3">
                  <c:v>область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1">
                  <c:v>3.9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Столбец3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город</c:v>
                </c:pt>
                <c:pt idx="1">
                  <c:v>район</c:v>
                </c:pt>
                <c:pt idx="2">
                  <c:v>округ</c:v>
                </c:pt>
                <c:pt idx="3">
                  <c:v>область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2">
                  <c:v>3.8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Столбец4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город</c:v>
                </c:pt>
                <c:pt idx="1">
                  <c:v>район</c:v>
                </c:pt>
                <c:pt idx="2">
                  <c:v>округ</c:v>
                </c:pt>
                <c:pt idx="3">
                  <c:v>область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3">
                  <c:v>3.9</c:v>
                </c:pt>
              </c:numCache>
            </c:numRef>
          </c:val>
        </c:ser>
        <c:shape val="box"/>
        <c:axId val="86042496"/>
        <c:axId val="86044032"/>
        <c:axId val="0"/>
      </c:bar3DChart>
      <c:catAx>
        <c:axId val="86042496"/>
        <c:scaling>
          <c:orientation val="minMax"/>
        </c:scaling>
        <c:axPos val="b"/>
        <c:tickLblPos val="nextTo"/>
        <c:crossAx val="86044032"/>
        <c:crosses val="autoZero"/>
        <c:auto val="1"/>
        <c:lblAlgn val="ctr"/>
        <c:lblOffset val="100"/>
      </c:catAx>
      <c:valAx>
        <c:axId val="86044032"/>
        <c:scaling>
          <c:orientation val="minMax"/>
        </c:scaling>
        <c:axPos val="l"/>
        <c:majorGridlines/>
        <c:numFmt formatCode="General" sourceLinked="1"/>
        <c:tickLblPos val="nextTo"/>
        <c:crossAx val="86042496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>
        <c:manualLayout>
          <c:layoutTarget val="inner"/>
          <c:xMode val="edge"/>
          <c:yMode val="edge"/>
          <c:x val="6.3180227471566069E-2"/>
          <c:y val="3.0831228624714838E-2"/>
          <c:w val="0.77113687177991641"/>
          <c:h val="0.84317326500459722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город</c:v>
                </c:pt>
                <c:pt idx="1">
                  <c:v>район</c:v>
                </c:pt>
                <c:pt idx="2">
                  <c:v>округ</c:v>
                </c:pt>
                <c:pt idx="3">
                  <c:v>область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Столбец2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город</c:v>
                </c:pt>
                <c:pt idx="1">
                  <c:v>район</c:v>
                </c:pt>
                <c:pt idx="2">
                  <c:v>округ</c:v>
                </c:pt>
                <c:pt idx="3">
                  <c:v>область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1">
                  <c:v>3.1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Столбец3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город</c:v>
                </c:pt>
                <c:pt idx="1">
                  <c:v>район</c:v>
                </c:pt>
                <c:pt idx="2">
                  <c:v>округ</c:v>
                </c:pt>
                <c:pt idx="3">
                  <c:v>область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2">
                  <c:v>3.3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Столбец4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город</c:v>
                </c:pt>
                <c:pt idx="1">
                  <c:v>район</c:v>
                </c:pt>
                <c:pt idx="2">
                  <c:v>округ</c:v>
                </c:pt>
                <c:pt idx="3">
                  <c:v>область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</c:numCache>
            </c:numRef>
          </c:val>
        </c:ser>
        <c:shape val="box"/>
        <c:axId val="86160512"/>
        <c:axId val="86162048"/>
        <c:axId val="0"/>
      </c:bar3DChart>
      <c:catAx>
        <c:axId val="86160512"/>
        <c:scaling>
          <c:orientation val="minMax"/>
        </c:scaling>
        <c:axPos val="b"/>
        <c:tickLblPos val="nextTo"/>
        <c:crossAx val="86162048"/>
        <c:crosses val="autoZero"/>
        <c:auto val="1"/>
        <c:lblAlgn val="ctr"/>
        <c:lblOffset val="100"/>
      </c:catAx>
      <c:valAx>
        <c:axId val="86162048"/>
        <c:scaling>
          <c:orientation val="minMax"/>
        </c:scaling>
        <c:axPos val="l"/>
        <c:majorGridlines/>
        <c:numFmt formatCode="General" sourceLinked="1"/>
        <c:tickLblPos val="nextTo"/>
        <c:crossAx val="86160512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>
        <c:manualLayout>
          <c:layoutTarget val="inner"/>
          <c:xMode val="edge"/>
          <c:yMode val="edge"/>
          <c:x val="6.3180227471566069E-2"/>
          <c:y val="3.0831228624714862E-2"/>
          <c:w val="0.77113687177991641"/>
          <c:h val="0.84317326500459744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2013 г. 27,9</c:v>
                </c:pt>
                <c:pt idx="1">
                  <c:v>2014 г. 29,5</c:v>
                </c:pt>
                <c:pt idx="2">
                  <c:v>2016 г. 23,1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27.9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Столбец2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2013 г. 27,9</c:v>
                </c:pt>
                <c:pt idx="1">
                  <c:v>2014 г. 29,5</c:v>
                </c:pt>
                <c:pt idx="2">
                  <c:v>2016 г. 23,1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1">
                  <c:v>29.5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Столбец3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2013 г. 27,9</c:v>
                </c:pt>
                <c:pt idx="1">
                  <c:v>2014 г. 29,5</c:v>
                </c:pt>
                <c:pt idx="2">
                  <c:v>2016 г. 23,1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2">
                  <c:v>23.1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Столбец4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2013 г. 27,9</c:v>
                </c:pt>
                <c:pt idx="1">
                  <c:v>2014 г. 29,5</c:v>
                </c:pt>
                <c:pt idx="2">
                  <c:v>2016 г. 23,1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</c:numCache>
            </c:numRef>
          </c:val>
        </c:ser>
        <c:shape val="box"/>
        <c:axId val="99444608"/>
        <c:axId val="99446144"/>
        <c:axId val="0"/>
      </c:bar3DChart>
      <c:catAx>
        <c:axId val="99444608"/>
        <c:scaling>
          <c:orientation val="minMax"/>
        </c:scaling>
        <c:axPos val="b"/>
        <c:tickLblPos val="nextTo"/>
        <c:crossAx val="99446144"/>
        <c:crosses val="autoZero"/>
        <c:auto val="1"/>
        <c:lblAlgn val="ctr"/>
        <c:lblOffset val="100"/>
      </c:catAx>
      <c:valAx>
        <c:axId val="99446144"/>
        <c:scaling>
          <c:orientation val="minMax"/>
        </c:scaling>
        <c:axPos val="l"/>
        <c:majorGridlines/>
        <c:numFmt formatCode="General" sourceLinked="1"/>
        <c:tickLblPos val="nextTo"/>
        <c:crossAx val="99444608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>
        <c:manualLayout>
          <c:layoutTarget val="inner"/>
          <c:xMode val="edge"/>
          <c:yMode val="edge"/>
          <c:x val="6.3180227471566069E-2"/>
          <c:y val="3.0831228624714883E-2"/>
          <c:w val="0.77113687177991641"/>
          <c:h val="0.84317326500459766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2013 г.  3,8</c:v>
                </c:pt>
                <c:pt idx="1">
                  <c:v>2014 г.  3,8</c:v>
                </c:pt>
                <c:pt idx="2">
                  <c:v>2016 г.  3,3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3.8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Столбец2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2013 г.  3,8</c:v>
                </c:pt>
                <c:pt idx="1">
                  <c:v>2014 г.  3,8</c:v>
                </c:pt>
                <c:pt idx="2">
                  <c:v>2016 г.  3,3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1">
                  <c:v>3.8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Столбец3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2013 г.  3,8</c:v>
                </c:pt>
                <c:pt idx="1">
                  <c:v>2014 г.  3,8</c:v>
                </c:pt>
                <c:pt idx="2">
                  <c:v>2016 г.  3,3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2">
                  <c:v>3.3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Столбец4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2013 г.  3,8</c:v>
                </c:pt>
                <c:pt idx="1">
                  <c:v>2014 г.  3,8</c:v>
                </c:pt>
                <c:pt idx="2">
                  <c:v>2016 г.  3,3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</c:numCache>
            </c:numRef>
          </c:val>
        </c:ser>
        <c:shape val="box"/>
        <c:axId val="117975680"/>
        <c:axId val="134458368"/>
        <c:axId val="0"/>
      </c:bar3DChart>
      <c:catAx>
        <c:axId val="117975680"/>
        <c:scaling>
          <c:orientation val="minMax"/>
        </c:scaling>
        <c:axPos val="b"/>
        <c:tickLblPos val="nextTo"/>
        <c:crossAx val="134458368"/>
        <c:crosses val="autoZero"/>
        <c:auto val="1"/>
        <c:lblAlgn val="ctr"/>
        <c:lblOffset val="100"/>
      </c:catAx>
      <c:valAx>
        <c:axId val="134458368"/>
        <c:scaling>
          <c:orientation val="minMax"/>
        </c:scaling>
        <c:axPos val="l"/>
        <c:majorGridlines/>
        <c:numFmt formatCode="General" sourceLinked="1"/>
        <c:tickLblPos val="nextTo"/>
        <c:crossAx val="11797568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2014 г</c:v>
                </c:pt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4"/>
                <c:pt idx="0">
                  <c:v>город</c:v>
                </c:pt>
                <c:pt idx="1">
                  <c:v>район</c:v>
                </c:pt>
                <c:pt idx="2">
                  <c:v>округ</c:v>
                </c:pt>
                <c:pt idx="3">
                  <c:v>область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60.6</c:v>
                </c:pt>
                <c:pt idx="1">
                  <c:v>54.6</c:v>
                </c:pt>
                <c:pt idx="2">
                  <c:v>59.8</c:v>
                </c:pt>
                <c:pt idx="3">
                  <c:v>60.4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2015 г</c:v>
                </c:pt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4"/>
                <c:pt idx="0">
                  <c:v>город</c:v>
                </c:pt>
                <c:pt idx="1">
                  <c:v>район</c:v>
                </c:pt>
                <c:pt idx="2">
                  <c:v>округ</c:v>
                </c:pt>
                <c:pt idx="3">
                  <c:v>область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65</c:v>
                </c:pt>
                <c:pt idx="1">
                  <c:v>55.5</c:v>
                </c:pt>
                <c:pt idx="2">
                  <c:v>62.2</c:v>
                </c:pt>
                <c:pt idx="3">
                  <c:v>60.2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2016 г</c:v>
                </c:pt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4"/>
                <c:pt idx="0">
                  <c:v>город</c:v>
                </c:pt>
                <c:pt idx="1">
                  <c:v>район</c:v>
                </c:pt>
                <c:pt idx="2">
                  <c:v>округ</c:v>
                </c:pt>
                <c:pt idx="3">
                  <c:v>область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55</c:v>
                </c:pt>
                <c:pt idx="1">
                  <c:v>46</c:v>
                </c:pt>
                <c:pt idx="2">
                  <c:v>53</c:v>
                </c:pt>
                <c:pt idx="3">
                  <c:v>0</c:v>
                </c:pt>
              </c:numCache>
            </c:numRef>
          </c:val>
        </c:ser>
        <c:shape val="box"/>
        <c:axId val="75361280"/>
        <c:axId val="75526144"/>
        <c:axId val="0"/>
      </c:bar3DChart>
      <c:catAx>
        <c:axId val="75361280"/>
        <c:scaling>
          <c:orientation val="minMax"/>
        </c:scaling>
        <c:axPos val="b"/>
        <c:tickLblPos val="nextTo"/>
        <c:crossAx val="75526144"/>
        <c:crosses val="autoZero"/>
        <c:auto val="1"/>
        <c:lblAlgn val="ctr"/>
        <c:lblOffset val="100"/>
      </c:catAx>
      <c:valAx>
        <c:axId val="75526144"/>
        <c:scaling>
          <c:orientation val="minMax"/>
        </c:scaling>
        <c:axPos val="l"/>
        <c:majorGridlines/>
        <c:numFmt formatCode="General" sourceLinked="1"/>
        <c:tickLblPos val="nextTo"/>
        <c:crossAx val="7536128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2014 г</c:v>
                </c:pt>
              </c:strCache>
            </c:strRef>
          </c:tx>
          <c:dLbls>
            <c:showVal val="1"/>
          </c:dLbls>
          <c:cat>
            <c:strRef>
              <c:f>Лист1!$A$2:$A$11</c:f>
              <c:strCache>
                <c:ptCount val="10"/>
                <c:pt idx="0">
                  <c:v>СОШ №1</c:v>
                </c:pt>
                <c:pt idx="1">
                  <c:v>СОШ №2</c:v>
                </c:pt>
                <c:pt idx="2">
                  <c:v>СОШ №3</c:v>
                </c:pt>
                <c:pt idx="3">
                  <c:v>СОШ №4</c:v>
                </c:pt>
                <c:pt idx="4">
                  <c:v>СОШ №5</c:v>
                </c:pt>
                <c:pt idx="5">
                  <c:v>СОШ №8</c:v>
                </c:pt>
                <c:pt idx="6">
                  <c:v>СОШ №9</c:v>
                </c:pt>
                <c:pt idx="7">
                  <c:v>СОШ №10</c:v>
                </c:pt>
                <c:pt idx="8">
                  <c:v>СОШ №11</c:v>
                </c:pt>
                <c:pt idx="9">
                  <c:v>Интернат №9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52.5</c:v>
                </c:pt>
                <c:pt idx="1">
                  <c:v>70.900000000000006</c:v>
                </c:pt>
                <c:pt idx="2">
                  <c:v>38.5</c:v>
                </c:pt>
                <c:pt idx="3">
                  <c:v>52.2</c:v>
                </c:pt>
                <c:pt idx="4">
                  <c:v>63.8</c:v>
                </c:pt>
                <c:pt idx="5">
                  <c:v>52.8</c:v>
                </c:pt>
                <c:pt idx="6">
                  <c:v>44.6</c:v>
                </c:pt>
                <c:pt idx="7">
                  <c:v>86.5</c:v>
                </c:pt>
                <c:pt idx="8">
                  <c:v>71</c:v>
                </c:pt>
                <c:pt idx="9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2015г</c:v>
                </c:pt>
              </c:strCache>
            </c:strRef>
          </c:tx>
          <c:dLbls>
            <c:showVal val="1"/>
          </c:dLbls>
          <c:cat>
            <c:strRef>
              <c:f>Лист1!$A$2:$A$11</c:f>
              <c:strCache>
                <c:ptCount val="10"/>
                <c:pt idx="0">
                  <c:v>СОШ №1</c:v>
                </c:pt>
                <c:pt idx="1">
                  <c:v>СОШ №2</c:v>
                </c:pt>
                <c:pt idx="2">
                  <c:v>СОШ №3</c:v>
                </c:pt>
                <c:pt idx="3">
                  <c:v>СОШ №4</c:v>
                </c:pt>
                <c:pt idx="4">
                  <c:v>СОШ №5</c:v>
                </c:pt>
                <c:pt idx="5">
                  <c:v>СОШ №8</c:v>
                </c:pt>
                <c:pt idx="6">
                  <c:v>СОШ №9</c:v>
                </c:pt>
                <c:pt idx="7">
                  <c:v>СОШ №10</c:v>
                </c:pt>
                <c:pt idx="8">
                  <c:v>СОШ №11</c:v>
                </c:pt>
                <c:pt idx="9">
                  <c:v>Интернат №9</c:v>
                </c:pt>
              </c:strCache>
            </c:strRef>
          </c:cat>
          <c:val>
            <c:numRef>
              <c:f>Лист1!$C$2:$C$11</c:f>
              <c:numCache>
                <c:formatCode>General</c:formatCode>
                <c:ptCount val="10"/>
                <c:pt idx="0">
                  <c:v>49</c:v>
                </c:pt>
                <c:pt idx="1">
                  <c:v>71</c:v>
                </c:pt>
                <c:pt idx="2">
                  <c:v>81</c:v>
                </c:pt>
                <c:pt idx="3">
                  <c:v>67</c:v>
                </c:pt>
                <c:pt idx="4">
                  <c:v>67</c:v>
                </c:pt>
                <c:pt idx="5">
                  <c:v>62</c:v>
                </c:pt>
                <c:pt idx="6">
                  <c:v>74</c:v>
                </c:pt>
                <c:pt idx="7">
                  <c:v>93</c:v>
                </c:pt>
                <c:pt idx="8">
                  <c:v>91</c:v>
                </c:pt>
                <c:pt idx="9">
                  <c:v>50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2016г</c:v>
                </c:pt>
              </c:strCache>
            </c:strRef>
          </c:tx>
          <c:dLbls>
            <c:showVal val="1"/>
          </c:dLbls>
          <c:cat>
            <c:strRef>
              <c:f>Лист1!$A$2:$A$11</c:f>
              <c:strCache>
                <c:ptCount val="10"/>
                <c:pt idx="0">
                  <c:v>СОШ №1</c:v>
                </c:pt>
                <c:pt idx="1">
                  <c:v>СОШ №2</c:v>
                </c:pt>
                <c:pt idx="2">
                  <c:v>СОШ №3</c:v>
                </c:pt>
                <c:pt idx="3">
                  <c:v>СОШ №4</c:v>
                </c:pt>
                <c:pt idx="4">
                  <c:v>СОШ №5</c:v>
                </c:pt>
                <c:pt idx="5">
                  <c:v>СОШ №8</c:v>
                </c:pt>
                <c:pt idx="6">
                  <c:v>СОШ №9</c:v>
                </c:pt>
                <c:pt idx="7">
                  <c:v>СОШ №10</c:v>
                </c:pt>
                <c:pt idx="8">
                  <c:v>СОШ №11</c:v>
                </c:pt>
                <c:pt idx="9">
                  <c:v>Интернат №9</c:v>
                </c:pt>
              </c:strCache>
            </c:strRef>
          </c:cat>
          <c:val>
            <c:numRef>
              <c:f>Лист1!$D$2:$D$11</c:f>
              <c:numCache>
                <c:formatCode>General</c:formatCode>
                <c:ptCount val="10"/>
                <c:pt idx="0">
                  <c:v>54</c:v>
                </c:pt>
                <c:pt idx="1">
                  <c:v>63</c:v>
                </c:pt>
                <c:pt idx="2">
                  <c:v>63</c:v>
                </c:pt>
                <c:pt idx="3">
                  <c:v>51</c:v>
                </c:pt>
                <c:pt idx="4">
                  <c:v>57</c:v>
                </c:pt>
                <c:pt idx="5">
                  <c:v>50</c:v>
                </c:pt>
                <c:pt idx="6">
                  <c:v>54</c:v>
                </c:pt>
                <c:pt idx="7">
                  <c:v>40</c:v>
                </c:pt>
                <c:pt idx="8">
                  <c:v>62</c:v>
                </c:pt>
                <c:pt idx="9">
                  <c:v>54</c:v>
                </c:pt>
              </c:numCache>
            </c:numRef>
          </c:val>
        </c:ser>
        <c:shape val="box"/>
        <c:axId val="70183168"/>
        <c:axId val="75334016"/>
        <c:axId val="0"/>
      </c:bar3DChart>
      <c:catAx>
        <c:axId val="70183168"/>
        <c:scaling>
          <c:orientation val="minMax"/>
        </c:scaling>
        <c:axPos val="b"/>
        <c:tickLblPos val="nextTo"/>
        <c:crossAx val="75334016"/>
        <c:crosses val="autoZero"/>
        <c:auto val="1"/>
        <c:lblAlgn val="ctr"/>
        <c:lblOffset val="100"/>
      </c:catAx>
      <c:valAx>
        <c:axId val="75334016"/>
        <c:scaling>
          <c:orientation val="minMax"/>
        </c:scaling>
        <c:axPos val="l"/>
        <c:majorGridlines/>
        <c:numFmt formatCode="General" sourceLinked="1"/>
        <c:tickLblPos val="nextTo"/>
        <c:crossAx val="7018316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2014 г</c:v>
                </c:pt>
              </c:strCache>
            </c:strRef>
          </c:tx>
          <c:dLbls>
            <c:showVal val="1"/>
          </c:dLbls>
          <c:cat>
            <c:strRef>
              <c:f>Лист1!$A$2:$A$13</c:f>
              <c:strCache>
                <c:ptCount val="12"/>
                <c:pt idx="0">
                  <c:v>Алакаевская СОШ</c:v>
                </c:pt>
                <c:pt idx="1">
                  <c:v>Бобровская СОШ</c:v>
                </c:pt>
                <c:pt idx="2">
                  <c:v>Богдановская СОШ</c:v>
                </c:pt>
                <c:pt idx="3">
                  <c:v>Георгиевская СОШ</c:v>
                </c:pt>
                <c:pt idx="4">
                  <c:v>Домашкинская СОШ</c:v>
                </c:pt>
                <c:pt idx="5">
                  <c:v>Комсомольская СОШ</c:v>
                </c:pt>
                <c:pt idx="6">
                  <c:v>Красносамарская СОШ</c:v>
                </c:pt>
                <c:pt idx="7">
                  <c:v>М-Малышевская СОШ</c:v>
                </c:pt>
                <c:pt idx="8">
                  <c:v>Новосарбайская СОШ</c:v>
                </c:pt>
                <c:pt idx="9">
                  <c:v>Сколковская сОШ</c:v>
                </c:pt>
                <c:pt idx="10">
                  <c:v>Сырейская СОШ</c:v>
                </c:pt>
                <c:pt idx="11">
                  <c:v>Чубовская СОШ</c:v>
                </c:pt>
              </c:strCache>
            </c:str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0</c:v>
                </c:pt>
                <c:pt idx="1">
                  <c:v>62</c:v>
                </c:pt>
                <c:pt idx="2">
                  <c:v>0</c:v>
                </c:pt>
                <c:pt idx="3">
                  <c:v>49</c:v>
                </c:pt>
                <c:pt idx="4">
                  <c:v>54</c:v>
                </c:pt>
                <c:pt idx="5">
                  <c:v>0</c:v>
                </c:pt>
                <c:pt idx="6">
                  <c:v>41</c:v>
                </c:pt>
                <c:pt idx="7">
                  <c:v>63</c:v>
                </c:pt>
                <c:pt idx="8">
                  <c:v>59</c:v>
                </c:pt>
                <c:pt idx="9">
                  <c:v>65</c:v>
                </c:pt>
                <c:pt idx="10">
                  <c:v>57</c:v>
                </c:pt>
                <c:pt idx="11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2015г</c:v>
                </c:pt>
              </c:strCache>
            </c:strRef>
          </c:tx>
          <c:dLbls>
            <c:showVal val="1"/>
          </c:dLbls>
          <c:cat>
            <c:strRef>
              <c:f>Лист1!$A$2:$A$13</c:f>
              <c:strCache>
                <c:ptCount val="12"/>
                <c:pt idx="0">
                  <c:v>Алакаевская СОШ</c:v>
                </c:pt>
                <c:pt idx="1">
                  <c:v>Бобровская СОШ</c:v>
                </c:pt>
                <c:pt idx="2">
                  <c:v>Богдановская СОШ</c:v>
                </c:pt>
                <c:pt idx="3">
                  <c:v>Георгиевская СОШ</c:v>
                </c:pt>
                <c:pt idx="4">
                  <c:v>Домашкинская СОШ</c:v>
                </c:pt>
                <c:pt idx="5">
                  <c:v>Комсомольская СОШ</c:v>
                </c:pt>
                <c:pt idx="6">
                  <c:v>Красносамарская СОШ</c:v>
                </c:pt>
                <c:pt idx="7">
                  <c:v>М-Малышевская СОШ</c:v>
                </c:pt>
                <c:pt idx="8">
                  <c:v>Новосарбайская СОШ</c:v>
                </c:pt>
                <c:pt idx="9">
                  <c:v>Сколковская сОШ</c:v>
                </c:pt>
                <c:pt idx="10">
                  <c:v>Сырейская СОШ</c:v>
                </c:pt>
                <c:pt idx="11">
                  <c:v>Чубовская СОШ</c:v>
                </c:pt>
              </c:strCache>
            </c:strRef>
          </c:cat>
          <c:val>
            <c:numRef>
              <c:f>Лист1!$C$2:$C$13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79</c:v>
                </c:pt>
                <c:pt idx="3">
                  <c:v>58</c:v>
                </c:pt>
                <c:pt idx="4">
                  <c:v>50</c:v>
                </c:pt>
                <c:pt idx="5">
                  <c:v>41</c:v>
                </c:pt>
                <c:pt idx="6">
                  <c:v>0</c:v>
                </c:pt>
                <c:pt idx="7">
                  <c:v>50</c:v>
                </c:pt>
                <c:pt idx="8">
                  <c:v>85</c:v>
                </c:pt>
                <c:pt idx="9">
                  <c:v>72</c:v>
                </c:pt>
                <c:pt idx="10">
                  <c:v>0</c:v>
                </c:pt>
                <c:pt idx="11">
                  <c:v>56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2016г</c:v>
                </c:pt>
              </c:strCache>
            </c:strRef>
          </c:tx>
          <c:dLbls>
            <c:showVal val="1"/>
          </c:dLbls>
          <c:cat>
            <c:strRef>
              <c:f>Лист1!$A$2:$A$13</c:f>
              <c:strCache>
                <c:ptCount val="12"/>
                <c:pt idx="0">
                  <c:v>Алакаевская СОШ</c:v>
                </c:pt>
                <c:pt idx="1">
                  <c:v>Бобровская СОШ</c:v>
                </c:pt>
                <c:pt idx="2">
                  <c:v>Богдановская СОШ</c:v>
                </c:pt>
                <c:pt idx="3">
                  <c:v>Георгиевская СОШ</c:v>
                </c:pt>
                <c:pt idx="4">
                  <c:v>Домашкинская СОШ</c:v>
                </c:pt>
                <c:pt idx="5">
                  <c:v>Комсомольская СОШ</c:v>
                </c:pt>
                <c:pt idx="6">
                  <c:v>Красносамарская СОШ</c:v>
                </c:pt>
                <c:pt idx="7">
                  <c:v>М-Малышевская СОШ</c:v>
                </c:pt>
                <c:pt idx="8">
                  <c:v>Новосарбайская СОШ</c:v>
                </c:pt>
                <c:pt idx="9">
                  <c:v>Сколковская сОШ</c:v>
                </c:pt>
                <c:pt idx="10">
                  <c:v>Сырейская СОШ</c:v>
                </c:pt>
                <c:pt idx="11">
                  <c:v>Чубовская СОШ</c:v>
                </c:pt>
              </c:strCache>
            </c:strRef>
          </c:cat>
          <c:val>
            <c:numRef>
              <c:f>Лист1!$D$2:$D$13</c:f>
              <c:numCache>
                <c:formatCode>General</c:formatCode>
                <c:ptCount val="12"/>
                <c:pt idx="0">
                  <c:v>36</c:v>
                </c:pt>
                <c:pt idx="1">
                  <c:v>0</c:v>
                </c:pt>
                <c:pt idx="2">
                  <c:v>44</c:v>
                </c:pt>
                <c:pt idx="3">
                  <c:v>0</c:v>
                </c:pt>
                <c:pt idx="4">
                  <c:v>45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57</c:v>
                </c:pt>
                <c:pt idx="9">
                  <c:v>34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</c:ser>
        <c:shape val="box"/>
        <c:axId val="70494464"/>
        <c:axId val="71488256"/>
        <c:axId val="0"/>
      </c:bar3DChart>
      <c:catAx>
        <c:axId val="70494464"/>
        <c:scaling>
          <c:orientation val="minMax"/>
        </c:scaling>
        <c:axPos val="b"/>
        <c:tickLblPos val="nextTo"/>
        <c:crossAx val="71488256"/>
        <c:crosses val="autoZero"/>
        <c:auto val="1"/>
        <c:lblAlgn val="ctr"/>
        <c:lblOffset val="100"/>
      </c:catAx>
      <c:valAx>
        <c:axId val="71488256"/>
        <c:scaling>
          <c:orientation val="minMax"/>
        </c:scaling>
        <c:axPos val="l"/>
        <c:majorGridlines/>
        <c:numFmt formatCode="General" sourceLinked="1"/>
        <c:tickLblPos val="nextTo"/>
        <c:crossAx val="7049446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16.08.2016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16.08.2016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16.08.2016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Государственная итоговая аттестация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БИОЛОГИЯ</a:t>
            </a:r>
          </a:p>
          <a:p>
            <a:r>
              <a:rPr lang="ru-RU" dirty="0" smtClean="0"/>
              <a:t>9 классы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78298"/>
          </a:xfrm>
        </p:spPr>
        <p:txBody>
          <a:bodyPr>
            <a:normAutofit fontScale="90000"/>
          </a:bodyPr>
          <a:lstStyle/>
          <a:p>
            <a:r>
              <a:rPr lang="ru-RU" b="1" u="sng" dirty="0" smtClean="0"/>
              <a:t>Результаты ГИА 2016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3600" dirty="0" smtClean="0"/>
              <a:t>Округ:</a:t>
            </a:r>
            <a:br>
              <a:rPr lang="ru-RU" sz="3600" dirty="0" smtClean="0"/>
            </a:br>
            <a:r>
              <a:rPr lang="ru-RU" sz="3600" dirty="0" smtClean="0"/>
              <a:t>Количество участников 236</a:t>
            </a:r>
            <a:br>
              <a:rPr lang="ru-RU" sz="3600" dirty="0" smtClean="0"/>
            </a:br>
            <a:r>
              <a:rPr lang="ru-RU" sz="3600" dirty="0" smtClean="0"/>
              <a:t>Средняя оценка 3,3</a:t>
            </a:r>
            <a:br>
              <a:rPr lang="ru-RU" sz="3600" dirty="0" smtClean="0"/>
            </a:br>
            <a:r>
              <a:rPr lang="ru-RU" sz="3600" dirty="0" smtClean="0"/>
              <a:t>Средний балл 23,1</a:t>
            </a:r>
            <a:endParaRPr lang="ru-RU" sz="3600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457200" y="3789040"/>
            <a:ext cx="4040188" cy="648072"/>
          </a:xfrm>
        </p:spPr>
        <p:txBody>
          <a:bodyPr>
            <a:normAutofit fontScale="55000" lnSpcReduction="20000"/>
          </a:bodyPr>
          <a:lstStyle/>
          <a:p>
            <a:endParaRPr lang="ru-RU" dirty="0" smtClean="0"/>
          </a:p>
          <a:p>
            <a:pPr algn="ctr"/>
            <a:r>
              <a:rPr lang="ru-RU" sz="4500" dirty="0" smtClean="0"/>
              <a:t>Город:</a:t>
            </a:r>
            <a:endParaRPr lang="ru-RU" sz="45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>
          <a:xfrm>
            <a:off x="457200" y="4437112"/>
            <a:ext cx="4040188" cy="168905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Количество участников   151</a:t>
            </a:r>
          </a:p>
          <a:p>
            <a:pPr>
              <a:buNone/>
            </a:pPr>
            <a:r>
              <a:rPr lang="ru-RU" dirty="0" smtClean="0"/>
              <a:t>средняя оценка    3,5 </a:t>
            </a:r>
          </a:p>
          <a:p>
            <a:pPr>
              <a:buNone/>
            </a:pPr>
            <a:r>
              <a:rPr lang="ru-RU" dirty="0" smtClean="0"/>
              <a:t>средний балл      24,3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>
            <a:off x="4645025" y="3861048"/>
            <a:ext cx="4041775" cy="648072"/>
          </a:xfrm>
        </p:spPr>
        <p:txBody>
          <a:bodyPr/>
          <a:lstStyle/>
          <a:p>
            <a:pPr algn="ctr"/>
            <a:r>
              <a:rPr lang="ru-RU" dirty="0" smtClean="0"/>
              <a:t>Район: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4"/>
          </p:nvPr>
        </p:nvSpPr>
        <p:spPr>
          <a:xfrm>
            <a:off x="4645025" y="4437112"/>
            <a:ext cx="4041775" cy="168905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Количество участников   85</a:t>
            </a:r>
          </a:p>
          <a:p>
            <a:pPr>
              <a:buNone/>
            </a:pPr>
            <a:r>
              <a:rPr lang="ru-RU" dirty="0" smtClean="0"/>
              <a:t>средняя оценка    3,1</a:t>
            </a:r>
          </a:p>
          <a:p>
            <a:pPr>
              <a:buNone/>
            </a:pPr>
            <a:r>
              <a:rPr lang="ru-RU" dirty="0" smtClean="0"/>
              <a:t>средний балл      20,9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Соответствие оценок, полученных на ГИА-2013, годовым оценкам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85000" lnSpcReduction="20000"/>
          </a:bodyPr>
          <a:lstStyle/>
          <a:p>
            <a:pPr>
              <a:spcBef>
                <a:spcPts val="0"/>
              </a:spcBef>
              <a:buNone/>
            </a:pPr>
            <a:r>
              <a:rPr lang="ru-RU" dirty="0" smtClean="0"/>
              <a:t>Из 67 учащихся, сдававших экзамен по биологии, </a:t>
            </a:r>
          </a:p>
          <a:p>
            <a:pPr>
              <a:spcBef>
                <a:spcPts val="0"/>
              </a:spcBef>
              <a:buNone/>
            </a:pPr>
            <a:r>
              <a:rPr lang="ru-RU" u="sng" dirty="0" smtClean="0"/>
              <a:t>22 </a:t>
            </a:r>
            <a:r>
              <a:rPr lang="ru-RU" dirty="0" smtClean="0"/>
              <a:t>имеют годовую оценку «5»            </a:t>
            </a:r>
          </a:p>
          <a:p>
            <a:pPr>
              <a:spcBef>
                <a:spcPts val="0"/>
              </a:spcBef>
              <a:buNone/>
            </a:pPr>
            <a:r>
              <a:rPr lang="ru-RU" dirty="0" smtClean="0"/>
              <a:t>Из них: получили на экзамене «5» – 6</a:t>
            </a:r>
          </a:p>
          <a:p>
            <a:pPr>
              <a:spcBef>
                <a:spcPts val="0"/>
              </a:spcBef>
              <a:buNone/>
            </a:pPr>
            <a:r>
              <a:rPr lang="ru-RU" dirty="0" smtClean="0"/>
              <a:t>                                                          «4» – 12</a:t>
            </a:r>
          </a:p>
          <a:p>
            <a:pPr>
              <a:spcBef>
                <a:spcPts val="0"/>
              </a:spcBef>
              <a:buNone/>
            </a:pPr>
            <a:r>
              <a:rPr lang="ru-RU" dirty="0" smtClean="0"/>
              <a:t>                                                          «3» – 4</a:t>
            </a:r>
          </a:p>
          <a:p>
            <a:pPr>
              <a:spcBef>
                <a:spcPts val="0"/>
              </a:spcBef>
              <a:buNone/>
            </a:pPr>
            <a:r>
              <a:rPr lang="ru-RU" u="sng" dirty="0" smtClean="0"/>
              <a:t>31</a:t>
            </a:r>
            <a:r>
              <a:rPr lang="ru-RU" dirty="0" smtClean="0"/>
              <a:t> имеют годовую оценку «4»</a:t>
            </a:r>
          </a:p>
          <a:p>
            <a:pPr>
              <a:spcBef>
                <a:spcPts val="0"/>
              </a:spcBef>
              <a:buNone/>
            </a:pPr>
            <a:r>
              <a:rPr lang="ru-RU" dirty="0" smtClean="0"/>
              <a:t>Из них: получили на экзамене «5» - 2   </a:t>
            </a:r>
          </a:p>
          <a:p>
            <a:pPr>
              <a:spcBef>
                <a:spcPts val="0"/>
              </a:spcBef>
              <a:buNone/>
            </a:pPr>
            <a:r>
              <a:rPr lang="ru-RU" dirty="0" smtClean="0"/>
              <a:t>                                                          «4» – 16</a:t>
            </a:r>
          </a:p>
          <a:p>
            <a:pPr>
              <a:spcBef>
                <a:spcPts val="0"/>
              </a:spcBef>
              <a:buNone/>
            </a:pPr>
            <a:r>
              <a:rPr lang="ru-RU" dirty="0" smtClean="0"/>
              <a:t>                                                          «3» - 10 </a:t>
            </a:r>
          </a:p>
          <a:p>
            <a:pPr>
              <a:spcBef>
                <a:spcPts val="0"/>
              </a:spcBef>
              <a:buNone/>
            </a:pPr>
            <a:r>
              <a:rPr lang="ru-RU" dirty="0" smtClean="0"/>
              <a:t>                                                          «2» - 3</a:t>
            </a:r>
          </a:p>
          <a:p>
            <a:pPr>
              <a:spcBef>
                <a:spcPts val="0"/>
              </a:spcBef>
              <a:buNone/>
            </a:pPr>
            <a:r>
              <a:rPr lang="ru-RU" u="sng" dirty="0" smtClean="0"/>
              <a:t>14</a:t>
            </a:r>
            <a:r>
              <a:rPr lang="ru-RU" dirty="0" smtClean="0"/>
              <a:t> имеют годовую оценку «3»</a:t>
            </a:r>
          </a:p>
          <a:p>
            <a:pPr>
              <a:spcBef>
                <a:spcPts val="0"/>
              </a:spcBef>
              <a:buNone/>
            </a:pPr>
            <a:r>
              <a:rPr lang="ru-RU" dirty="0" smtClean="0"/>
              <a:t>Из них: получили на экзамене «4» – 3</a:t>
            </a:r>
          </a:p>
          <a:p>
            <a:pPr>
              <a:spcBef>
                <a:spcPts val="0"/>
              </a:spcBef>
              <a:buNone/>
            </a:pPr>
            <a:r>
              <a:rPr lang="ru-RU" dirty="0" smtClean="0"/>
              <a:t>                                                          «3» – 7</a:t>
            </a:r>
          </a:p>
          <a:p>
            <a:pPr>
              <a:spcBef>
                <a:spcPts val="0"/>
              </a:spcBef>
              <a:buNone/>
            </a:pPr>
            <a:r>
              <a:rPr lang="ru-RU" dirty="0" smtClean="0"/>
              <a:t>                                                          «2» – 4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Соответствие оценок, полученных на ГИА-2014, годовым оценкам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buNone/>
            </a:pPr>
            <a:r>
              <a:rPr lang="ru-RU" dirty="0" smtClean="0"/>
              <a:t>Из 3 учащихся, сдававших экзамен по биологии, </a:t>
            </a:r>
          </a:p>
          <a:p>
            <a:pPr>
              <a:spcBef>
                <a:spcPts val="0"/>
              </a:spcBef>
              <a:buNone/>
            </a:pPr>
            <a:r>
              <a:rPr lang="ru-RU" u="sng" dirty="0" smtClean="0"/>
              <a:t>1 </a:t>
            </a:r>
            <a:r>
              <a:rPr lang="ru-RU" dirty="0" smtClean="0"/>
              <a:t>имеет годовую оценку «5»            </a:t>
            </a:r>
          </a:p>
          <a:p>
            <a:pPr>
              <a:spcBef>
                <a:spcPts val="0"/>
              </a:spcBef>
              <a:buNone/>
            </a:pPr>
            <a:r>
              <a:rPr lang="ru-RU" dirty="0" smtClean="0"/>
              <a:t>Из них: получили на экзамене «5» – 0</a:t>
            </a:r>
          </a:p>
          <a:p>
            <a:pPr>
              <a:spcBef>
                <a:spcPts val="0"/>
              </a:spcBef>
              <a:buNone/>
            </a:pPr>
            <a:r>
              <a:rPr lang="ru-RU" dirty="0" smtClean="0"/>
              <a:t>                                                          «4» – 1</a:t>
            </a:r>
          </a:p>
          <a:p>
            <a:pPr>
              <a:spcBef>
                <a:spcPts val="0"/>
              </a:spcBef>
              <a:buNone/>
            </a:pPr>
            <a:r>
              <a:rPr lang="ru-RU" dirty="0" smtClean="0"/>
              <a:t>                                                          «3» – 0</a:t>
            </a:r>
          </a:p>
          <a:p>
            <a:pPr>
              <a:spcBef>
                <a:spcPts val="0"/>
              </a:spcBef>
              <a:buNone/>
            </a:pPr>
            <a:r>
              <a:rPr lang="ru-RU" u="sng" dirty="0" smtClean="0"/>
              <a:t>2</a:t>
            </a:r>
            <a:r>
              <a:rPr lang="ru-RU" dirty="0" smtClean="0"/>
              <a:t> имеют годовую оценку «4»</a:t>
            </a:r>
          </a:p>
          <a:p>
            <a:pPr>
              <a:spcBef>
                <a:spcPts val="0"/>
              </a:spcBef>
              <a:buNone/>
            </a:pPr>
            <a:r>
              <a:rPr lang="ru-RU" dirty="0" smtClean="0"/>
              <a:t>Из них: получили на экзамене «5» - 0   </a:t>
            </a:r>
          </a:p>
          <a:p>
            <a:pPr>
              <a:spcBef>
                <a:spcPts val="0"/>
              </a:spcBef>
              <a:buNone/>
            </a:pPr>
            <a:r>
              <a:rPr lang="ru-RU" dirty="0" smtClean="0"/>
              <a:t>                                                          «4» – 1</a:t>
            </a:r>
          </a:p>
          <a:p>
            <a:pPr>
              <a:spcBef>
                <a:spcPts val="0"/>
              </a:spcBef>
              <a:buNone/>
            </a:pPr>
            <a:r>
              <a:rPr lang="ru-RU" dirty="0" smtClean="0"/>
              <a:t>                                                          «3» - 1 </a:t>
            </a:r>
          </a:p>
          <a:p>
            <a:pPr>
              <a:spcBef>
                <a:spcPts val="0"/>
              </a:spcBef>
              <a:buNone/>
            </a:pPr>
            <a:r>
              <a:rPr lang="ru-RU" dirty="0" smtClean="0"/>
              <a:t>                                                          «2» - 0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Соответствие оценок, полученных на ГИА-2016, годовым оценкам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85000" lnSpcReduction="20000"/>
          </a:bodyPr>
          <a:lstStyle/>
          <a:p>
            <a:pPr>
              <a:spcBef>
                <a:spcPts val="0"/>
              </a:spcBef>
              <a:buNone/>
            </a:pPr>
            <a:r>
              <a:rPr lang="ru-RU" dirty="0" smtClean="0"/>
              <a:t>Из 236 учащихся, сдававших экзамен по биологии, </a:t>
            </a:r>
          </a:p>
          <a:p>
            <a:pPr>
              <a:spcBef>
                <a:spcPts val="0"/>
              </a:spcBef>
              <a:buNone/>
            </a:pPr>
            <a:r>
              <a:rPr lang="ru-RU" u="sng" dirty="0" smtClean="0"/>
              <a:t>30 </a:t>
            </a:r>
            <a:r>
              <a:rPr lang="ru-RU" dirty="0" smtClean="0"/>
              <a:t>имеют годовую оценку «5»            </a:t>
            </a:r>
          </a:p>
          <a:p>
            <a:pPr>
              <a:spcBef>
                <a:spcPts val="0"/>
              </a:spcBef>
              <a:buNone/>
            </a:pPr>
            <a:r>
              <a:rPr lang="ru-RU" dirty="0" smtClean="0"/>
              <a:t>Из них: получили на экзамене «5» – 10</a:t>
            </a:r>
          </a:p>
          <a:p>
            <a:pPr>
              <a:spcBef>
                <a:spcPts val="0"/>
              </a:spcBef>
              <a:buNone/>
            </a:pPr>
            <a:r>
              <a:rPr lang="ru-RU" dirty="0" smtClean="0"/>
              <a:t>                                                          «4» – 21</a:t>
            </a:r>
          </a:p>
          <a:p>
            <a:pPr>
              <a:spcBef>
                <a:spcPts val="0"/>
              </a:spcBef>
              <a:buNone/>
            </a:pPr>
            <a:r>
              <a:rPr lang="ru-RU" dirty="0" smtClean="0"/>
              <a:t>                                                          «3» – 2</a:t>
            </a:r>
          </a:p>
          <a:p>
            <a:pPr>
              <a:spcBef>
                <a:spcPts val="0"/>
              </a:spcBef>
              <a:buNone/>
            </a:pPr>
            <a:r>
              <a:rPr lang="ru-RU" u="sng" dirty="0" smtClean="0"/>
              <a:t>88</a:t>
            </a:r>
            <a:r>
              <a:rPr lang="ru-RU" dirty="0" smtClean="0"/>
              <a:t> имеют годовую оценку «4»</a:t>
            </a:r>
          </a:p>
          <a:p>
            <a:pPr>
              <a:spcBef>
                <a:spcPts val="0"/>
              </a:spcBef>
              <a:buNone/>
            </a:pPr>
            <a:r>
              <a:rPr lang="ru-RU" dirty="0" smtClean="0"/>
              <a:t>Из них: получили на экзамене «5» - 2   </a:t>
            </a:r>
          </a:p>
          <a:p>
            <a:pPr>
              <a:spcBef>
                <a:spcPts val="0"/>
              </a:spcBef>
              <a:buNone/>
            </a:pPr>
            <a:r>
              <a:rPr lang="ru-RU" dirty="0" smtClean="0"/>
              <a:t>                                                          «4» – 43</a:t>
            </a:r>
          </a:p>
          <a:p>
            <a:pPr>
              <a:spcBef>
                <a:spcPts val="0"/>
              </a:spcBef>
              <a:buNone/>
            </a:pPr>
            <a:r>
              <a:rPr lang="ru-RU" dirty="0" smtClean="0"/>
              <a:t>                                                          «3» - 42 </a:t>
            </a:r>
          </a:p>
          <a:p>
            <a:pPr>
              <a:spcBef>
                <a:spcPts val="0"/>
              </a:spcBef>
              <a:buNone/>
            </a:pPr>
            <a:r>
              <a:rPr lang="ru-RU" dirty="0" smtClean="0"/>
              <a:t>                                                          «2» - 1</a:t>
            </a:r>
          </a:p>
          <a:p>
            <a:pPr>
              <a:spcBef>
                <a:spcPts val="0"/>
              </a:spcBef>
              <a:buNone/>
            </a:pPr>
            <a:r>
              <a:rPr lang="ru-RU" u="sng" dirty="0" smtClean="0"/>
              <a:t>118</a:t>
            </a:r>
            <a:r>
              <a:rPr lang="ru-RU" dirty="0" smtClean="0"/>
              <a:t> имеют годовую оценку «3»</a:t>
            </a:r>
          </a:p>
          <a:p>
            <a:pPr>
              <a:spcBef>
                <a:spcPts val="0"/>
              </a:spcBef>
              <a:buNone/>
            </a:pPr>
            <a:r>
              <a:rPr lang="ru-RU" dirty="0" smtClean="0"/>
              <a:t>Из них: получили на экзамене «4» – 15</a:t>
            </a:r>
          </a:p>
          <a:p>
            <a:pPr>
              <a:spcBef>
                <a:spcPts val="0"/>
              </a:spcBef>
              <a:buNone/>
            </a:pPr>
            <a:r>
              <a:rPr lang="ru-RU" dirty="0" smtClean="0"/>
              <a:t>                                                          «3» – 85</a:t>
            </a:r>
          </a:p>
          <a:p>
            <a:pPr>
              <a:spcBef>
                <a:spcPts val="0"/>
              </a:spcBef>
              <a:buNone/>
            </a:pPr>
            <a:r>
              <a:rPr lang="ru-RU" dirty="0" smtClean="0"/>
              <a:t>                                                          «2» – 18 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7200" dirty="0" smtClean="0"/>
              <a:t>ЭГЭ </a:t>
            </a:r>
            <a:endParaRPr lang="ru-RU" sz="7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4800" dirty="0" smtClean="0"/>
              <a:t>Биология </a:t>
            </a:r>
            <a:endParaRPr lang="ru-RU" sz="48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Статистика выбора экзаменов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075240" cy="262088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018810"/>
                <a:gridCol w="2018810"/>
                <a:gridCol w="2018810"/>
                <a:gridCol w="2018810"/>
              </a:tblGrid>
              <a:tr h="65522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Биология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2014 г.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2015 г.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2016</a:t>
                      </a:r>
                      <a:r>
                        <a:rPr lang="ru-RU" baseline="0" dirty="0" smtClean="0"/>
                        <a:t> г.</a:t>
                      </a:r>
                      <a:endParaRPr lang="ru-RU" dirty="0"/>
                    </a:p>
                  </a:txBody>
                  <a:tcPr/>
                </a:tc>
              </a:tr>
              <a:tr h="65522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Город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48</a:t>
                      </a:r>
                      <a:endParaRPr lang="ru-RU" dirty="0"/>
                    </a:p>
                  </a:txBody>
                  <a:tcPr/>
                </a:tc>
              </a:tr>
              <a:tr h="65522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Район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</a:tr>
              <a:tr h="65522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Округ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56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Средний балл по годам</a:t>
            </a:r>
            <a:endParaRPr lang="ru-RU" dirty="0"/>
          </a:p>
        </p:txBody>
      </p:sp>
      <p:graphicFrame>
        <p:nvGraphicFramePr>
          <p:cNvPr id="13" name="Содержимое 12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Средний балл по городским школам 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600200"/>
          <a:ext cx="91440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Средний балл по районным школам 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600200"/>
          <a:ext cx="91440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ru-RU" dirty="0" smtClean="0"/>
              <a:t>Р</a:t>
            </a:r>
            <a:r>
              <a:rPr lang="ru-RU" dirty="0" smtClean="0"/>
              <a:t>езультаты ЕГЭ по школам, 2014 г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457200" y="1268761"/>
            <a:ext cx="4040188" cy="648072"/>
          </a:xfrm>
        </p:spPr>
        <p:txBody>
          <a:bodyPr/>
          <a:lstStyle/>
          <a:p>
            <a:r>
              <a:rPr lang="ru-RU" dirty="0" smtClean="0"/>
              <a:t>Город</a:t>
            </a:r>
            <a:endParaRPr lang="ru-RU" dirty="0"/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sz="half" idx="2"/>
          </p:nvPr>
        </p:nvGraphicFramePr>
        <p:xfrm>
          <a:off x="179513" y="2060848"/>
          <a:ext cx="3816423" cy="4617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5185"/>
                <a:gridCol w="1315094"/>
                <a:gridCol w="129614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К-во</a:t>
                      </a:r>
                      <a:r>
                        <a:rPr lang="ru-RU" dirty="0" smtClean="0"/>
                        <a:t> участников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Средний балл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СОШ №1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52,5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СОШ №2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70,9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СОШ №3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38,5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СОШ №4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52,2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СОШ №5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63,8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СОШ №8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52,8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СОШ №9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44,6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СОШ №10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86,5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СОШ №11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71,0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Интернат №9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42,0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4645025" y="1268761"/>
            <a:ext cx="4041775" cy="720080"/>
          </a:xfrm>
        </p:spPr>
        <p:txBody>
          <a:bodyPr/>
          <a:lstStyle/>
          <a:p>
            <a:r>
              <a:rPr lang="ru-RU" dirty="0" smtClean="0"/>
              <a:t>Район </a:t>
            </a:r>
            <a:endParaRPr lang="ru-RU" dirty="0"/>
          </a:p>
        </p:txBody>
      </p:sp>
      <p:graphicFrame>
        <p:nvGraphicFramePr>
          <p:cNvPr id="10" name="Содержимое 9"/>
          <p:cNvGraphicFramePr>
            <a:graphicFrameLocks noGrp="1"/>
          </p:cNvGraphicFramePr>
          <p:nvPr>
            <p:ph sz="quarter" idx="4"/>
          </p:nvPr>
        </p:nvGraphicFramePr>
        <p:xfrm>
          <a:off x="4211960" y="2174875"/>
          <a:ext cx="4608511" cy="4414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69360"/>
                <a:gridCol w="1477889"/>
                <a:gridCol w="116126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К-во</a:t>
                      </a:r>
                      <a:r>
                        <a:rPr lang="ru-RU" dirty="0" smtClean="0"/>
                        <a:t> участников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Средний балл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Бобровская СОШ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62,0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Георгиевская СОШ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49,0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Домашкинская</a:t>
                      </a:r>
                      <a:r>
                        <a:rPr lang="ru-RU" dirty="0" smtClean="0"/>
                        <a:t> СОШ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54,0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Красносам</a:t>
                      </a:r>
                      <a:r>
                        <a:rPr lang="ru-RU" dirty="0" smtClean="0"/>
                        <a:t>. СОШ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41,0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М-Малыш. СОШ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63,0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Новосарбайская</a:t>
                      </a:r>
                      <a:r>
                        <a:rPr lang="ru-RU" dirty="0" smtClean="0"/>
                        <a:t> СОШ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59,0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Сколковская</a:t>
                      </a:r>
                      <a:r>
                        <a:rPr lang="ru-RU" dirty="0" smtClean="0"/>
                        <a:t> СОШ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65,0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Сырейская</a:t>
                      </a:r>
                      <a:r>
                        <a:rPr lang="ru-RU" dirty="0" smtClean="0"/>
                        <a:t> СОШ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57,0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Статистика выбора экзаменов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62088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65522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Биология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2013 г.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2014 г.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2015 г.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2016</a:t>
                      </a:r>
                      <a:r>
                        <a:rPr lang="ru-RU" baseline="0" dirty="0" smtClean="0"/>
                        <a:t> г.</a:t>
                      </a:r>
                      <a:endParaRPr lang="ru-RU" dirty="0"/>
                    </a:p>
                  </a:txBody>
                  <a:tcPr/>
                </a:tc>
              </a:tr>
              <a:tr h="65522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Город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151</a:t>
                      </a:r>
                      <a:endParaRPr lang="ru-RU" dirty="0"/>
                    </a:p>
                  </a:txBody>
                  <a:tcPr/>
                </a:tc>
              </a:tr>
              <a:tr h="65522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Район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85</a:t>
                      </a:r>
                      <a:endParaRPr lang="ru-RU" dirty="0"/>
                    </a:p>
                  </a:txBody>
                  <a:tcPr/>
                </a:tc>
              </a:tr>
              <a:tr h="65522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Округ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236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Результаты ЕГЭ, 2014 год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Наивысший балл – 98 (СОШ №2), 96 (СОШ №10, 82 (СОШ №5)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                                 65 (</a:t>
            </a:r>
            <a:r>
              <a:rPr lang="ru-RU" dirty="0" err="1" smtClean="0"/>
              <a:t>Сколковская</a:t>
            </a:r>
            <a:r>
              <a:rPr lang="ru-RU" dirty="0" smtClean="0"/>
              <a:t> СОШ)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Не преодолели минимальный порог – 2 </a:t>
            </a:r>
          </a:p>
          <a:p>
            <a:pPr>
              <a:buNone/>
            </a:pPr>
            <a:r>
              <a:rPr lang="ru-RU" dirty="0" smtClean="0"/>
              <a:t>(СОШ №9, Интернат №9)</a:t>
            </a: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ru-RU" dirty="0" smtClean="0"/>
              <a:t>Р</a:t>
            </a:r>
            <a:r>
              <a:rPr lang="ru-RU" dirty="0" smtClean="0"/>
              <a:t>езультаты ЕГЭ по школам, 2015 г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457200" y="1268761"/>
            <a:ext cx="4040188" cy="648072"/>
          </a:xfrm>
        </p:spPr>
        <p:txBody>
          <a:bodyPr/>
          <a:lstStyle/>
          <a:p>
            <a:r>
              <a:rPr lang="ru-RU" dirty="0" smtClean="0"/>
              <a:t>Город</a:t>
            </a:r>
            <a:endParaRPr lang="ru-RU" dirty="0"/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sz="half" idx="2"/>
          </p:nvPr>
        </p:nvGraphicFramePr>
        <p:xfrm>
          <a:off x="179513" y="2060848"/>
          <a:ext cx="3816423" cy="4617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5185"/>
                <a:gridCol w="1315094"/>
                <a:gridCol w="129614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К-во</a:t>
                      </a:r>
                      <a:r>
                        <a:rPr lang="ru-RU" dirty="0" smtClean="0"/>
                        <a:t> участников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Средний балл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СОШ №1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49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СОШ №2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71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СОШ №3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81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СОШ №4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67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СОШ №5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67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СОШ №8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62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СОШ №9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74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СОШ №10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93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СОШ №11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91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Интернат №9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50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4645025" y="1268761"/>
            <a:ext cx="4041775" cy="720080"/>
          </a:xfrm>
        </p:spPr>
        <p:txBody>
          <a:bodyPr/>
          <a:lstStyle/>
          <a:p>
            <a:r>
              <a:rPr lang="ru-RU" dirty="0" smtClean="0"/>
              <a:t>Район </a:t>
            </a:r>
            <a:endParaRPr lang="ru-RU" dirty="0"/>
          </a:p>
        </p:txBody>
      </p:sp>
      <p:graphicFrame>
        <p:nvGraphicFramePr>
          <p:cNvPr id="10" name="Содержимое 9"/>
          <p:cNvGraphicFramePr>
            <a:graphicFrameLocks noGrp="1"/>
          </p:cNvGraphicFramePr>
          <p:nvPr>
            <p:ph sz="quarter" idx="4"/>
          </p:nvPr>
        </p:nvGraphicFramePr>
        <p:xfrm>
          <a:off x="4211960" y="2174875"/>
          <a:ext cx="4608511" cy="4414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69360"/>
                <a:gridCol w="1477889"/>
                <a:gridCol w="116126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К-во</a:t>
                      </a:r>
                      <a:r>
                        <a:rPr lang="ru-RU" dirty="0" smtClean="0"/>
                        <a:t> участников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Средний балл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Богдановск</a:t>
                      </a:r>
                      <a:r>
                        <a:rPr lang="ru-RU" dirty="0" smtClean="0"/>
                        <a:t>. СОШ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79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Георгиевская СОШ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58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Домашкинская</a:t>
                      </a:r>
                      <a:r>
                        <a:rPr lang="ru-RU" dirty="0" smtClean="0"/>
                        <a:t> СОШ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Комсомольс</a:t>
                      </a:r>
                      <a:r>
                        <a:rPr lang="ru-RU" dirty="0" smtClean="0"/>
                        <a:t>. СОШ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41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М-Малыш. СОШ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Новосарбайская</a:t>
                      </a:r>
                      <a:r>
                        <a:rPr lang="ru-RU" dirty="0" smtClean="0"/>
                        <a:t> СОШ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85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Сколковская</a:t>
                      </a:r>
                      <a:r>
                        <a:rPr lang="ru-RU" dirty="0" smtClean="0"/>
                        <a:t> СОШ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72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Чубовская</a:t>
                      </a:r>
                      <a:r>
                        <a:rPr lang="ru-RU" dirty="0" smtClean="0"/>
                        <a:t> СОШ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56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Результаты ЕГЭ, 2015 год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Наивысший балл – 93 (СОШ №10), 91 (СОШ №2, СОШ №11)</a:t>
            </a:r>
          </a:p>
          <a:p>
            <a:pPr>
              <a:buNone/>
            </a:pPr>
            <a:r>
              <a:rPr lang="ru-RU" dirty="0" smtClean="0"/>
              <a:t>                                     85 (</a:t>
            </a:r>
            <a:r>
              <a:rPr lang="ru-RU" dirty="0" err="1" smtClean="0"/>
              <a:t>Новосарбайская</a:t>
            </a:r>
            <a:r>
              <a:rPr lang="ru-RU" dirty="0" smtClean="0"/>
              <a:t> СОШ)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Не преодолели минимальный порог – 3</a:t>
            </a:r>
          </a:p>
          <a:p>
            <a:pPr>
              <a:buNone/>
            </a:pPr>
            <a:r>
              <a:rPr lang="ru-RU" dirty="0" smtClean="0"/>
              <a:t>(СОШ №1, Интернат №9, Комсомольская СОШ)</a:t>
            </a: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ru-RU" dirty="0" smtClean="0"/>
              <a:t>Р</a:t>
            </a:r>
            <a:r>
              <a:rPr lang="ru-RU" dirty="0" smtClean="0"/>
              <a:t>езультаты ЕГЭ по школам, 2016 г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457200" y="1268761"/>
            <a:ext cx="4040188" cy="648072"/>
          </a:xfrm>
        </p:spPr>
        <p:txBody>
          <a:bodyPr/>
          <a:lstStyle/>
          <a:p>
            <a:r>
              <a:rPr lang="ru-RU" dirty="0" smtClean="0"/>
              <a:t>Город</a:t>
            </a:r>
            <a:endParaRPr lang="ru-RU" dirty="0"/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sz="half" idx="2"/>
          </p:nvPr>
        </p:nvGraphicFramePr>
        <p:xfrm>
          <a:off x="179513" y="2060848"/>
          <a:ext cx="3816423" cy="4617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5185"/>
                <a:gridCol w="1315094"/>
                <a:gridCol w="129614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К-во</a:t>
                      </a:r>
                      <a:r>
                        <a:rPr lang="ru-RU" dirty="0" smtClean="0"/>
                        <a:t> участников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Средний балл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СОШ №1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54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СОШ №2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63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СОШ №3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63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СОШ №4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51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СОШ №5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57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СОШ №8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СОШ №9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54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СОШ №10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СОШ №11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62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Интернат №9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54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4645025" y="1268761"/>
            <a:ext cx="4041775" cy="720080"/>
          </a:xfrm>
        </p:spPr>
        <p:txBody>
          <a:bodyPr/>
          <a:lstStyle/>
          <a:p>
            <a:r>
              <a:rPr lang="ru-RU" dirty="0" smtClean="0"/>
              <a:t>Район </a:t>
            </a:r>
            <a:endParaRPr lang="ru-RU" dirty="0"/>
          </a:p>
        </p:txBody>
      </p:sp>
      <p:graphicFrame>
        <p:nvGraphicFramePr>
          <p:cNvPr id="10" name="Содержимое 9"/>
          <p:cNvGraphicFramePr>
            <a:graphicFrameLocks noGrp="1"/>
          </p:cNvGraphicFramePr>
          <p:nvPr>
            <p:ph sz="quarter" idx="4"/>
          </p:nvPr>
        </p:nvGraphicFramePr>
        <p:xfrm>
          <a:off x="4211960" y="2174875"/>
          <a:ext cx="4608511" cy="3571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69360"/>
                <a:gridCol w="1477889"/>
                <a:gridCol w="116126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К-во</a:t>
                      </a:r>
                      <a:r>
                        <a:rPr lang="ru-RU" dirty="0" smtClean="0"/>
                        <a:t> участников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Средний балл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Алакаевская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 СОШ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36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Богдановская</a:t>
                      </a:r>
                      <a:r>
                        <a:rPr lang="ru-RU" dirty="0" smtClean="0"/>
                        <a:t> СОШ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44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Домашкинская</a:t>
                      </a:r>
                      <a:r>
                        <a:rPr lang="ru-RU" dirty="0" smtClean="0"/>
                        <a:t> СОШ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45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Новосарбайская</a:t>
                      </a:r>
                      <a:r>
                        <a:rPr lang="ru-RU" dirty="0" smtClean="0"/>
                        <a:t> СОШ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57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Сколковская</a:t>
                      </a:r>
                      <a:r>
                        <a:rPr lang="ru-RU" dirty="0" smtClean="0"/>
                        <a:t> СОШ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34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Результаты ЕГЭ, 2016 год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Наивысший балл – 85 (СОШ №3) 83 (СОШ №2), 83 (СОШ №5)</a:t>
            </a:r>
          </a:p>
          <a:p>
            <a:pPr>
              <a:buNone/>
            </a:pPr>
            <a:r>
              <a:rPr lang="ru-RU" dirty="0" smtClean="0"/>
              <a:t>                                     71 (</a:t>
            </a:r>
            <a:r>
              <a:rPr lang="ru-RU" dirty="0" err="1" smtClean="0"/>
              <a:t>Новосарбайская</a:t>
            </a:r>
            <a:r>
              <a:rPr lang="ru-RU" dirty="0" smtClean="0"/>
              <a:t> СОШ)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Не преодолели минимальный порог – 6</a:t>
            </a:r>
          </a:p>
          <a:p>
            <a:pPr>
              <a:buNone/>
            </a:pPr>
            <a:r>
              <a:rPr lang="ru-RU" dirty="0" smtClean="0"/>
              <a:t>(СОШ №4 – 1 чел, СОШ №5 – 1 чел,</a:t>
            </a:r>
          </a:p>
          <a:p>
            <a:pPr>
              <a:buNone/>
            </a:pPr>
            <a:r>
              <a:rPr lang="ru-RU" dirty="0" smtClean="0"/>
              <a:t> СОШ №10 – 3 чел, </a:t>
            </a:r>
            <a:r>
              <a:rPr lang="ru-RU" dirty="0" err="1" smtClean="0"/>
              <a:t>Сколковская</a:t>
            </a:r>
            <a:r>
              <a:rPr lang="ru-RU" dirty="0" smtClean="0"/>
              <a:t> СОШ – 1 чел)</a:t>
            </a:r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ru-RU" dirty="0" smtClean="0"/>
              <a:t>Сведения об участниках ЕГЭ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1268760"/>
          <a:ext cx="8229600" cy="536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К-во</a:t>
                      </a:r>
                      <a:r>
                        <a:rPr lang="ru-RU" dirty="0" smtClean="0"/>
                        <a:t> сдававших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0-35 баллов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36-49 баллов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50-59 баллов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60-69 баллов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70-79 баллов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80-89 баллов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90-100 баллов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 gridSpan="9"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2014</a:t>
                      </a:r>
                      <a:r>
                        <a:rPr lang="ru-RU" b="1" baseline="0" dirty="0" smtClean="0"/>
                        <a:t> г.</a:t>
                      </a:r>
                      <a:endParaRPr lang="ru-RU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Город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Район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Округ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 gridSpan="9"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2015 г.</a:t>
                      </a:r>
                      <a:endParaRPr lang="ru-RU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Город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Район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Округ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 gridSpan="9"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2016 г.</a:t>
                      </a:r>
                      <a:endParaRPr lang="ru-RU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Город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Район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Округ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Показатели средней оценки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dirty="0" smtClean="0"/>
              <a:t>2013 год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half" idx="2"/>
          </p:nvPr>
        </p:nvGraphicFramePr>
        <p:xfrm>
          <a:off x="457200" y="2174875"/>
          <a:ext cx="4040188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ru-RU" dirty="0" smtClean="0"/>
              <a:t>2016 год</a:t>
            </a:r>
            <a:endParaRPr lang="ru-RU" dirty="0"/>
          </a:p>
        </p:txBody>
      </p:sp>
      <p:graphicFrame>
        <p:nvGraphicFramePr>
          <p:cNvPr id="9" name="Содержимое 3"/>
          <p:cNvGraphicFramePr>
            <a:graphicFrameLocks noGrp="1"/>
          </p:cNvGraphicFramePr>
          <p:nvPr>
            <p:ph sz="quarter" idx="4"/>
          </p:nvPr>
        </p:nvGraphicFramePr>
        <p:xfrm>
          <a:off x="4645025" y="2174875"/>
          <a:ext cx="4041775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Средний балл и средняя оценка по округу</a:t>
            </a:r>
            <a:endParaRPr lang="ru-RU" dirty="0"/>
          </a:p>
        </p:txBody>
      </p:sp>
      <p:graphicFrame>
        <p:nvGraphicFramePr>
          <p:cNvPr id="8" name="Содержимое 3"/>
          <p:cNvGraphicFramePr>
            <a:graphicFrameLocks noGrp="1"/>
          </p:cNvGraphicFramePr>
          <p:nvPr>
            <p:ph sz="half" idx="2"/>
          </p:nvPr>
        </p:nvGraphicFramePr>
        <p:xfrm>
          <a:off x="457200" y="2174875"/>
          <a:ext cx="4040188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Средняя оценка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Средний балл</a:t>
            </a:r>
            <a:endParaRPr lang="ru-RU" dirty="0"/>
          </a:p>
        </p:txBody>
      </p:sp>
      <p:graphicFrame>
        <p:nvGraphicFramePr>
          <p:cNvPr id="9" name="Содержимое 3"/>
          <p:cNvGraphicFramePr>
            <a:graphicFrameLocks noGrp="1"/>
          </p:cNvGraphicFramePr>
          <p:nvPr>
            <p:ph sz="quarter" idx="4"/>
          </p:nvPr>
        </p:nvGraphicFramePr>
        <p:xfrm>
          <a:off x="4645025" y="2174875"/>
          <a:ext cx="4041775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0"/>
            <a:ext cx="8784976" cy="620688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Результаты ГИА на территории </a:t>
            </a:r>
            <a:r>
              <a:rPr lang="ru-RU" sz="2800" dirty="0" err="1" smtClean="0"/>
              <a:t>Кинельского</a:t>
            </a:r>
            <a:r>
              <a:rPr lang="ru-RU" sz="2800" dirty="0" smtClean="0"/>
              <a:t> управления (2013)</a:t>
            </a:r>
            <a:endParaRPr lang="ru-RU" sz="28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359024" y="476672"/>
          <a:ext cx="8784976" cy="6202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8272"/>
                <a:gridCol w="864096"/>
                <a:gridCol w="864096"/>
                <a:gridCol w="864096"/>
                <a:gridCol w="936104"/>
                <a:gridCol w="936104"/>
                <a:gridCol w="936104"/>
                <a:gridCol w="93610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К-во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участн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Ср. балл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 (%)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 (%)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 (%)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 (%)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Ср. оценка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СОШ №1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25,1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1/25%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3/75%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3,8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СОШ №2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1/100%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СОШ №4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1/100%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СОШ №5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31,1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2/13%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9/60%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4/27%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4,1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СОШ №8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2/66%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1/33%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3,3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СОШ №10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1/100%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3,0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НОУ Интернат №9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26,1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5/56%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3/33%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1/11%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3,5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Богдановская</a:t>
                      </a:r>
                      <a:r>
                        <a:rPr lang="ru-RU" dirty="0" smtClean="0"/>
                        <a:t> СОШ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1/100%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Георгиевская СОШ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1/100%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Комсомольская СОШ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r>
                        <a:rPr lang="ru-RU" baseline="0" dirty="0" smtClean="0"/>
                        <a:t> /33%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2/67%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3,3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Красносамарская</a:t>
                      </a:r>
                      <a:r>
                        <a:rPr lang="ru-RU" dirty="0" smtClean="0"/>
                        <a:t> СОШ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31,8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3/75%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1/25%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4,3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М-Малышевская СОШ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1/100%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Сколковская</a:t>
                      </a:r>
                      <a:r>
                        <a:rPr lang="ru-RU" dirty="0" smtClean="0"/>
                        <a:t> СОШ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1/100%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Сырейская</a:t>
                      </a:r>
                      <a:r>
                        <a:rPr lang="ru-RU" dirty="0" smtClean="0"/>
                        <a:t> СОШ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2/100%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Итого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27,9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3,8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994122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Результаты ГИА на территории </a:t>
            </a:r>
            <a:r>
              <a:rPr lang="ru-RU" sz="2800" dirty="0" err="1" smtClean="0"/>
              <a:t>Кинельского</a:t>
            </a:r>
            <a:r>
              <a:rPr lang="ru-RU" sz="2800" dirty="0" smtClean="0"/>
              <a:t> управления</a:t>
            </a:r>
            <a:br>
              <a:rPr lang="ru-RU" sz="2800" dirty="0" smtClean="0"/>
            </a:br>
            <a:r>
              <a:rPr lang="ru-RU" sz="2800" dirty="0" smtClean="0"/>
              <a:t> (2014г.)</a:t>
            </a:r>
            <a:endParaRPr lang="ru-RU" sz="28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79512" y="2924944"/>
          <a:ext cx="8784976" cy="2291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8272"/>
                <a:gridCol w="864096"/>
                <a:gridCol w="864096"/>
                <a:gridCol w="864096"/>
                <a:gridCol w="936104"/>
                <a:gridCol w="936104"/>
                <a:gridCol w="936104"/>
                <a:gridCol w="93610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К-во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участн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Ср. балл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 (%)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 (%)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 (%)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 (%)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Ср. оценка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СОШ №4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1/100%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СОШ №5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1/50%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1/50%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3,5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Итого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29,5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3,8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142617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Результаты ГИА на территории </a:t>
            </a:r>
            <a:r>
              <a:rPr lang="ru-RU" sz="2800" dirty="0" err="1" smtClean="0"/>
              <a:t>Кинельского</a:t>
            </a:r>
            <a:r>
              <a:rPr lang="ru-RU" sz="2800" dirty="0" smtClean="0"/>
              <a:t> управления  (городские школы, 2016г.)</a:t>
            </a:r>
            <a:br>
              <a:rPr lang="ru-RU" sz="2800" dirty="0" smtClean="0"/>
            </a:br>
            <a:endParaRPr lang="ru-RU" sz="28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79512" y="1844824"/>
          <a:ext cx="8784976" cy="434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8272"/>
                <a:gridCol w="864096"/>
                <a:gridCol w="864096"/>
                <a:gridCol w="864096"/>
                <a:gridCol w="936104"/>
                <a:gridCol w="936104"/>
                <a:gridCol w="936104"/>
                <a:gridCol w="93610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К-во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участн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Ср. балл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 (%)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 (%)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 (%)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 (%)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Ср. оценка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СОШ №1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1/9%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6/55%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4/36%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3,3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СОШ №2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28,2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12/32%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21/57%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4/11%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3,8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СОШ №3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21,4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5/71%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2/29%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3,3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СОШ №4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18,1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1/13%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5/63%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2/25%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3,1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СОШ №5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23,4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1/3%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17/59%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8/28%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3/10%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3,4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СОШ №8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2/100%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3,0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СОШ</a:t>
                      </a:r>
                      <a:r>
                        <a:rPr lang="ru-RU" baseline="0" dirty="0" smtClean="0"/>
                        <a:t> №9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1/5%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11/50%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10/45%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3,4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СОШ №10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21,9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1/6%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11/65%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5/29%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3,2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СОШ №11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32,0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1/14%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5/72%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1/14%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НОУ</a:t>
                      </a:r>
                      <a:r>
                        <a:rPr lang="ru-RU" baseline="0" dirty="0" smtClean="0"/>
                        <a:t> Интернат №9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23,5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9/82%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2/18%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3,2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0"/>
            <a:ext cx="8784976" cy="548680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Результаты ГИА на территории </a:t>
            </a:r>
            <a:r>
              <a:rPr lang="ru-RU" sz="2800" dirty="0" err="1" smtClean="0"/>
              <a:t>Кинельского</a:t>
            </a:r>
            <a:r>
              <a:rPr lang="ru-RU" sz="2800" dirty="0" smtClean="0"/>
              <a:t> управления (2016)</a:t>
            </a:r>
            <a:endParaRPr lang="ru-RU" sz="28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79512" y="655320"/>
          <a:ext cx="8784976" cy="6202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8272"/>
                <a:gridCol w="864096"/>
                <a:gridCol w="792088"/>
                <a:gridCol w="936104"/>
                <a:gridCol w="936104"/>
                <a:gridCol w="936104"/>
                <a:gridCol w="936104"/>
                <a:gridCol w="93610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К-во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участн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Ср. балл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 (%)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 (%)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 (%)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 (%)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Ср. оценка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Бобровская</a:t>
                      </a:r>
                      <a:r>
                        <a:rPr lang="ru-RU" baseline="0" dirty="0" smtClean="0"/>
                        <a:t> СОШ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1/100%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3,0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err="1" smtClean="0"/>
                        <a:t>Богдановская</a:t>
                      </a:r>
                      <a:r>
                        <a:rPr lang="ru-RU" dirty="0" smtClean="0"/>
                        <a:t> СОШ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16,2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3/27%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8/73%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2,7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Б-Малышевская</a:t>
                      </a:r>
                      <a:r>
                        <a:rPr lang="ru-RU" dirty="0" smtClean="0"/>
                        <a:t> ООШ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1/25%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2/50%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1/25%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4,0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Бузаевская</a:t>
                      </a:r>
                      <a:r>
                        <a:rPr lang="ru-RU" dirty="0" smtClean="0"/>
                        <a:t> СОШ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3/100%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3,0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Георгиевская СОШ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15,5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1/50%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1/50%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2,5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Домашкинская</a:t>
                      </a:r>
                      <a:r>
                        <a:rPr lang="ru-RU" dirty="0" smtClean="0"/>
                        <a:t> СОШ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15,7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6/46%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6/46%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1/8%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2,6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Кинельская</a:t>
                      </a:r>
                      <a:r>
                        <a:rPr lang="ru-RU" dirty="0" smtClean="0"/>
                        <a:t> СОШ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3/50%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2/33%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1/17%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3,7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Комсомольская СОШ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23,6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1/6%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10/63%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5/31%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3,3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err="1" smtClean="0"/>
                        <a:t>Красносамарская</a:t>
                      </a:r>
                      <a:r>
                        <a:rPr lang="ru-RU" dirty="0" smtClean="0"/>
                        <a:t> СОШ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1/50%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1/50%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3,5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err="1" smtClean="0"/>
                        <a:t>Новосарбайская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СОШ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23,5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6/55%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5/45%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3,5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Прфеновская</a:t>
                      </a:r>
                      <a:r>
                        <a:rPr lang="ru-RU" baseline="0" dirty="0" smtClean="0"/>
                        <a:t> ООШ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1/100%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2,0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Покровская ООШ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16,5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2/100%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3,0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Сколковская</a:t>
                      </a:r>
                      <a:r>
                        <a:rPr lang="ru-RU" dirty="0" smtClean="0"/>
                        <a:t> СОШ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32,7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1/33%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2/67%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4,3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Сырейская</a:t>
                      </a:r>
                      <a:r>
                        <a:rPr lang="ru-RU" dirty="0" smtClean="0"/>
                        <a:t> СОШ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20,7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1/33%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1/33%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1/33%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3,0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Чубовская</a:t>
                      </a:r>
                      <a:r>
                        <a:rPr lang="ru-RU" dirty="0" smtClean="0"/>
                        <a:t>  СОШ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17,3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1/14%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6/86%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2,9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Итого (2016 год)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Количество участников – 236</a:t>
            </a:r>
          </a:p>
          <a:p>
            <a:pPr>
              <a:buNone/>
            </a:pPr>
            <a:r>
              <a:rPr lang="ru-RU" dirty="0" smtClean="0"/>
              <a:t>Средний балл – 23,1 </a:t>
            </a:r>
          </a:p>
          <a:p>
            <a:pPr>
              <a:buNone/>
            </a:pPr>
            <a:r>
              <a:rPr lang="ru-RU" dirty="0" smtClean="0"/>
              <a:t>Двоек – 19   (8%)</a:t>
            </a:r>
          </a:p>
          <a:p>
            <a:pPr>
              <a:buNone/>
            </a:pPr>
            <a:r>
              <a:rPr lang="ru-RU" dirty="0" smtClean="0"/>
              <a:t>Троек – 129   (55%)</a:t>
            </a:r>
          </a:p>
          <a:p>
            <a:pPr>
              <a:buNone/>
            </a:pPr>
            <a:r>
              <a:rPr lang="ru-RU" dirty="0" smtClean="0"/>
              <a:t>Четверок – 76   (32%)</a:t>
            </a:r>
          </a:p>
          <a:p>
            <a:pPr>
              <a:buNone/>
            </a:pPr>
            <a:r>
              <a:rPr lang="ru-RU" dirty="0" smtClean="0"/>
              <a:t>Пятерок – 12   (5%)</a:t>
            </a:r>
          </a:p>
          <a:p>
            <a:pPr>
              <a:buNone/>
            </a:pPr>
            <a:r>
              <a:rPr lang="ru-RU" dirty="0" smtClean="0"/>
              <a:t>Средняя оценка – 3,3</a:t>
            </a:r>
          </a:p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352</TotalTime>
  <Words>1639</Words>
  <Application>Microsoft Office PowerPoint</Application>
  <PresentationFormat>Экран (4:3)</PresentationFormat>
  <Paragraphs>784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Тема Office</vt:lpstr>
      <vt:lpstr>Государственная итоговая аттестация </vt:lpstr>
      <vt:lpstr>Статистика выбора экзаменов</vt:lpstr>
      <vt:lpstr>Показатели средней оценки  </vt:lpstr>
      <vt:lpstr>Средний балл и средняя оценка по округу</vt:lpstr>
      <vt:lpstr>Результаты ГИА на территории Кинельского управления (2013)</vt:lpstr>
      <vt:lpstr>Результаты ГИА на территории Кинельского управления  (2014г.)</vt:lpstr>
      <vt:lpstr>Результаты ГИА на территории Кинельского управления  (городские школы, 2016г.) </vt:lpstr>
      <vt:lpstr>Результаты ГИА на территории Кинельского управления (2016)</vt:lpstr>
      <vt:lpstr>Итого (2016 год) </vt:lpstr>
      <vt:lpstr>Результаты ГИА 2016 Округ: Количество участников 236 Средняя оценка 3,3 Средний балл 23,1</vt:lpstr>
      <vt:lpstr>Соответствие оценок, полученных на ГИА-2013, годовым оценкам</vt:lpstr>
      <vt:lpstr>Соответствие оценок, полученных на ГИА-2014, годовым оценкам</vt:lpstr>
      <vt:lpstr>Соответствие оценок, полученных на ГИА-2016, годовым оценкам</vt:lpstr>
      <vt:lpstr>ЭГЭ </vt:lpstr>
      <vt:lpstr>Статистика выбора экзаменов</vt:lpstr>
      <vt:lpstr>Средний балл по годам</vt:lpstr>
      <vt:lpstr>Средний балл по городским школам </vt:lpstr>
      <vt:lpstr>Средний балл по районным школам </vt:lpstr>
      <vt:lpstr>Результаты ЕГЭ по школам, 2014 г</vt:lpstr>
      <vt:lpstr>Результаты ЕГЭ, 2014 год</vt:lpstr>
      <vt:lpstr>Результаты ЕГЭ по школам, 2015 г</vt:lpstr>
      <vt:lpstr>Результаты ЕГЭ, 2015 год</vt:lpstr>
      <vt:lpstr>Результаты ЕГЭ по школам, 2016 г</vt:lpstr>
      <vt:lpstr>Результаты ЕГЭ, 2016 год</vt:lpstr>
      <vt:lpstr>Сведения об участниках ЕГЭ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Государственная итоговая аттестация </dc:title>
  <dc:creator>Teacher</dc:creator>
  <cp:lastModifiedBy>Teacher</cp:lastModifiedBy>
  <cp:revision>37</cp:revision>
  <dcterms:created xsi:type="dcterms:W3CDTF">2016-08-15T12:18:03Z</dcterms:created>
  <dcterms:modified xsi:type="dcterms:W3CDTF">2016-08-16T13:40:39Z</dcterms:modified>
</cp:coreProperties>
</file>